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601" r:id="rId2"/>
    <p:sldId id="597" r:id="rId3"/>
    <p:sldId id="558" r:id="rId4"/>
    <p:sldId id="586" r:id="rId5"/>
    <p:sldId id="588" r:id="rId6"/>
    <p:sldId id="596" r:id="rId7"/>
    <p:sldId id="598" r:id="rId8"/>
    <p:sldId id="600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rishnan, Keerthi (Dr. Keerthi Krishnan)" initials="KK" lastIdx="2" clrIdx="0">
    <p:extLst>
      <p:ext uri="{19B8F6BF-5375-455C-9EA6-DF929625EA0E}">
        <p15:presenceInfo xmlns:p15="http://schemas.microsoft.com/office/powerpoint/2012/main" userId="S::kkrishn4@utk.edu::c488781a-4e93-46e8-9114-588ffeeff23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6049" autoAdjust="0"/>
  </p:normalViewPr>
  <p:slideViewPr>
    <p:cSldViewPr snapToGrid="0">
      <p:cViewPr>
        <p:scale>
          <a:sx n="75" d="100"/>
          <a:sy n="75" d="100"/>
        </p:scale>
        <p:origin x="211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2.png>
</file>

<file path=ppt/media/image3.tiff>
</file>

<file path=ppt/media/image4.tiff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72619-DE3C-47DA-8E91-814794C0D885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C9A523-E78B-45E1-BE87-939972391B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870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AdvOTf0129623"/>
              </a:rPr>
              <a:t>Summary of changes in PNN density between genotypes in maternal behavior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context. (Quadrants I-IV) The changes in PNN density (dark grey and black shading) marked inside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the brain slices denote comparisons between conditions connected by outside arrows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between brain schemas. Arrows inside the brain schemas indicate hemispheric differences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within genotype, with arrowheads pointing to the hemisphere with the higher PNN density.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(IV) Comparing SW to NW, PNN density is increased in right S1BF (black) and decreased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in left S1FL (blue) regions of SW. Within SW, PNN density is higher in the right hemisphere,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particularly in S1FL and S1DZ. Taken together, PNN density changes in these particular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subregions could contribute to tactile perception in SW, ultimately leading to efficient pup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retrieval. (II) NH has increased PNN density in specific subregions compared to the NW,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suggesting possible tactile perception issues before maternal experience, which could contribute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to </a:t>
            </a:r>
            <a:r>
              <a:rPr lang="en-US" sz="1800" b="0" i="0" u="none" strike="noStrike" baseline="0" dirty="0">
                <a:latin typeface="AdvOT3a037357.I"/>
              </a:rPr>
              <a:t>Mecp2Het</a:t>
            </a:r>
            <a:r>
              <a:rPr lang="en-US" sz="1800" b="0" i="0" u="none" strike="noStrike" baseline="0" dirty="0">
                <a:latin typeface="AdvOT3a037357.I+20"/>
              </a:rPr>
              <a:t>’</a:t>
            </a:r>
            <a:r>
              <a:rPr lang="en-US" sz="1800" b="0" i="0" u="none" strike="noStrike" baseline="0" dirty="0">
                <a:latin typeface="AdvOT3a037357.I"/>
              </a:rPr>
              <a:t>S </a:t>
            </a:r>
            <a:r>
              <a:rPr lang="en-US" sz="1800" b="0" i="0" u="none" strike="noStrike" baseline="0" dirty="0">
                <a:latin typeface="AdvOTf0129623"/>
              </a:rPr>
              <a:t>inefficient pup retrieval performance. (III) SH has increased PNN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density in the right S1ULp (black) and decreased PNN density in left S1J (blue), compared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to NH, suggesting possible compensatory plasticity mechanisms after maternal experience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in </a:t>
            </a:r>
            <a:r>
              <a:rPr lang="en-US" sz="1800" b="0" i="0" u="none" strike="noStrike" baseline="0" dirty="0">
                <a:latin typeface="AdvOT3a037357.I"/>
              </a:rPr>
              <a:t>Mecp2Het</a:t>
            </a:r>
            <a:r>
              <a:rPr lang="en-US" sz="1800" b="0" i="0" u="none" strike="noStrike" baseline="0" dirty="0">
                <a:latin typeface="AdvOTf0129623"/>
              </a:rPr>
              <a:t>. SH also displays higher right hemisphere PNN density in S1FL and S1DZ than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its left hemisphere, similar to SW, suggesting that right hemisphere-specific increases in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PNNs in S1FL and S1DZ might be important for processing tactile information during pup</a:t>
            </a:r>
          </a:p>
          <a:p>
            <a:pPr algn="l"/>
            <a:r>
              <a:rPr lang="en-US" sz="1800" b="0" i="0" u="none" strike="noStrike" baseline="0" dirty="0">
                <a:latin typeface="AdvOTf0129623"/>
              </a:rPr>
              <a:t>retrieval task.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9A523-E78B-45E1-BE87-939972391B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0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 summary of this experiment, we found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Hets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have atypical increases in PNN expressions, before the maternal experience as shown in black compared to NWT, in different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subregions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of SS1.  An example is S1BF, which stands for barrel field, a brain region that receives information from the whisker, and S1J or jaw that received information from the jaw.  And further increases of PNN expression after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alloparental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experience, with additional decrease in S1J, jaw, compared to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naiveHet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Based on the 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naïveHet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data, my next question is d</a:t>
            </a:r>
            <a:r>
              <a:rPr lang="en-US" sz="1200" err="1">
                <a:latin typeface="Arial" panose="020B0604020202020204" pitchFamily="34" charset="0"/>
                <a:cs typeface="Arial" panose="020B0604020202020204" pitchFamily="34" charset="0"/>
              </a:rPr>
              <a:t>oes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 high PNN expression in </a:t>
            </a:r>
            <a:r>
              <a:rPr lang="en-US" sz="1200" i="1" err="1"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100" i="1" err="1">
                <a:latin typeface="Arial" panose="020B0604020202020204" pitchFamily="34" charset="0"/>
                <a:cs typeface="Arial" panose="020B0604020202020204" pitchFamily="34" charset="0"/>
              </a:rPr>
              <a:t>Ï</a:t>
            </a:r>
            <a:r>
              <a:rPr lang="en-US" sz="1200" i="1" err="1">
                <a:latin typeface="Arial" panose="020B0604020202020204" pitchFamily="34" charset="0"/>
                <a:cs typeface="Arial" panose="020B0604020202020204" pitchFamily="34" charset="0"/>
              </a:rPr>
              <a:t>veHet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 hinder pup retrieval performance?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DA460-4752-4C8F-9BBF-5EC0EE8753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786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 address this question,</a:t>
            </a:r>
            <a:r>
              <a:rPr lang="en-US" baseline="0"/>
              <a:t> I performed stereotaxic injection of </a:t>
            </a:r>
            <a:r>
              <a:rPr lang="en-US" baseline="0" err="1"/>
              <a:t>chondroitinase</a:t>
            </a:r>
            <a:r>
              <a:rPr lang="en-US" baseline="0"/>
              <a:t> ABC, or </a:t>
            </a:r>
            <a:r>
              <a:rPr lang="en-US" baseline="0" err="1"/>
              <a:t>ChABC</a:t>
            </a:r>
            <a:r>
              <a:rPr lang="en-US" baseline="0"/>
              <a:t>, into both hemispheres of S1BF of naïve Het 2-5 days prior to cohousing.  The counterpart control </a:t>
            </a:r>
            <a:r>
              <a:rPr lang="en-US" baseline="0" err="1"/>
              <a:t>naiveHet</a:t>
            </a:r>
            <a:r>
              <a:rPr lang="en-US" baseline="0"/>
              <a:t> mice were injected with a control, nonfunctional enzyme in mammal, </a:t>
            </a:r>
            <a:r>
              <a:rPr lang="en-US" baseline="0" err="1"/>
              <a:t>penicillinase</a:t>
            </a:r>
            <a:r>
              <a:rPr lang="en-US" baseline="0"/>
              <a:t>. Then we cohouse and perform behavior as mentioned before.  Brains are extracted and sectioned </a:t>
            </a:r>
            <a:r>
              <a:rPr lang="en-US" baseline="0" err="1"/>
              <a:t>coronally</a:t>
            </a:r>
            <a:r>
              <a:rPr lang="en-US" baseline="0"/>
              <a:t> on day 5 after behavior.  Whole brain coronal sections are obtained and </a:t>
            </a:r>
            <a:r>
              <a:rPr lang="en-US" baseline="0" err="1"/>
              <a:t>immunostained</a:t>
            </a:r>
            <a:r>
              <a:rPr lang="en-US" baseline="0"/>
              <a:t> for PNNs and analyzed for PNN reduction.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DA460-4752-4C8F-9BBF-5EC0EE8753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71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 is an example of an </a:t>
            </a:r>
            <a:r>
              <a:rPr lang="en-US" err="1"/>
              <a:t>epifluorescent</a:t>
            </a:r>
            <a:r>
              <a:rPr lang="en-US" baseline="0"/>
              <a:t> </a:t>
            </a:r>
            <a:r>
              <a:rPr lang="en-US"/>
              <a:t>image containing 15 coronal brain tissues showing both left and right hemispheres with PNN expression in green. For 1 animal, we have</a:t>
            </a:r>
            <a:r>
              <a:rPr lang="en-US" baseline="0"/>
              <a:t> 3-4 images, totaling to about 35 brain tissues, with about 70 hemispheres to analyze for PNN degradation. An example of PNN degradation is </a:t>
            </a:r>
            <a:r>
              <a:rPr lang="en-US" baseline="0" err="1"/>
              <a:t>showin</a:t>
            </a:r>
            <a:r>
              <a:rPr lang="en-US" baseline="0"/>
              <a:t> by the 2 white lines.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DA460-4752-4C8F-9BBF-5EC0EE8753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111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know</a:t>
            </a:r>
            <a:r>
              <a:rPr lang="en-US" baseline="0"/>
              <a:t> this is a PNN degraded region by comparing the </a:t>
            </a:r>
            <a:r>
              <a:rPr lang="en-US" baseline="0" err="1"/>
              <a:t>ChABC</a:t>
            </a:r>
            <a:r>
              <a:rPr lang="en-US" baseline="0"/>
              <a:t>-treated tissue to its control </a:t>
            </a:r>
            <a:r>
              <a:rPr lang="en-US" baseline="0" err="1"/>
              <a:t>Pencillinase</a:t>
            </a:r>
            <a:r>
              <a:rPr lang="en-US" baseline="0"/>
              <a:t>-treated animal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6DA460-4752-4C8F-9BBF-5EC0EE8753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73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B7C73-4DD0-4F0D-AADF-182B5CCEB8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B582DD-7A9D-40C7-8F3E-D2E9585FC6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6133B-90DC-4423-8BB2-0FDACD173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095978-DB91-4476-BD27-3A5772988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1ED75-AB56-4F7B-BDCA-3465F028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04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08E48-29E4-4108-BC9B-CC25EBED3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221B34-8350-472A-BF00-94A832944D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6431F-94C3-479A-86BE-8C6BD232C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4025F5-CFB0-4F50-82CA-494B8E821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3C028-BBF5-460F-A7EA-F78F87561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11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D6353B-8B78-440C-ACAF-79C89221E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0303A-67C9-4A18-AD2A-42F2BF0180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AA5EF-8071-4A60-B44E-52CA675C7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82ECC-ED39-4594-927C-1275C102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E31F1-CDD4-4038-B8C9-635668197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306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B9A38-C021-46C6-AB29-72C0B1DDF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70FA0-96A4-4A7F-9BCC-8DD99A83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12BB9-721C-4437-B4DE-1CB177158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75E90-D2EB-4DE0-9154-49665A13B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62C77-26E8-49E4-A9F2-7110780F0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01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C057C-9C25-47A1-9F92-41FFA2073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2A5CA-03BD-4440-BB08-575B76031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FF59C-9EF7-42B5-AC20-953086466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2D245-E76D-45D5-A5B8-8A10B1C1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00443-F0C2-4189-98FA-7415E958F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7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9472-2BBA-45D1-88A2-F91E839EB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692DA-A7E3-4F35-8404-DF6F398875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C135A-95B9-4A94-9A9E-60517558D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DEE0C-2F72-4FFE-AF6F-C9B18DB42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5C768C-5849-45A7-B0B8-ABF6FAFDA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DA1F25-C8DC-46AD-9FFA-98EB3143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9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4106-5BC9-4581-910F-533CEDC01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B47D7-4195-4414-9D0B-1BA0F229F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43D88-B42D-4892-A269-52D0C2F097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13E59A-12D1-4C3B-86D5-540D7974B7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B7FB44-E958-4AAF-91F6-21F064FD5C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2E5A41-D433-48EB-AA90-628B8206B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B4BA65-3DDD-47D9-B57B-61517304F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829289-6BCB-4295-A16E-7438DB8D2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39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8C549-540E-4598-B09C-44D1D81F3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08B0FE-EE5C-45F9-8104-A13E4C2F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2E99D-577A-4EB6-90EB-C93334225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52986B-59F9-4FCB-BFC9-D9FE3823E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11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6D50C-6371-40EF-AFFC-F82D0BCFE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8CD118-91E4-4A3A-9E0C-5B38CF06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3EB1E-7856-48B4-B6DF-509C9392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85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DB5F6-ED9C-4EFF-8B72-D8A203E10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9233A-CF47-4A56-99F1-18F6EF514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C6200C-456D-4AE4-9260-EFFA1620E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3E2DC-8AD1-429A-B28F-2858D4F3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B5F14-5886-4D13-91A7-3F24DC7AC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FBB51-14A1-4B59-BA71-D52226C19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058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075C2-8F72-4C08-ADC5-12CFFE7F5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E3D7C7-975C-4ED3-88BC-54EBFFC616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6031BF-C5A1-406D-A63B-A359AB733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CD0ED-219F-49B6-9CA6-882B52DE4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DEA27E-4796-4FFF-9EF9-EB6A338EB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4B9F78-7A97-43B9-8201-D81631DAE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533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EF77F5-9AFD-4C0F-992E-69406889F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FA850-4222-4CAB-88F2-D8F4A38892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89794-C150-4DF0-806E-79B8CB4AFA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0D12F-283E-4471-B71F-EBEB27E27E2D}" type="datetimeFigureOut">
              <a:rPr lang="en-US" smtClean="0"/>
              <a:t>3/18/2024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6FBB8-806C-4DAB-B97F-23A4CF021D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7240A-AFB6-4717-A2A2-F626496B6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8CB78-0183-449C-B68C-F3FDF489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17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E0D78-2F88-4A0B-97D7-8DB9DEAA7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Arial" panose="020B0604020202020204" pitchFamily="34" charset="0"/>
                <a:cs typeface="Arial" panose="020B0604020202020204" pitchFamily="34" charset="0"/>
              </a:rPr>
              <a:t>Are PNNs essential for pup retrieval learning?</a:t>
            </a:r>
          </a:p>
        </p:txBody>
      </p:sp>
    </p:spTree>
    <p:extLst>
      <p:ext uri="{BB962C8B-B14F-4D97-AF65-F5344CB8AC3E}">
        <p14:creationId xmlns:p14="http://schemas.microsoft.com/office/powerpoint/2010/main" val="2365338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C8C4BC-A162-47D5-8BDA-0C81F68540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28"/>
          <a:stretch/>
        </p:blipFill>
        <p:spPr>
          <a:xfrm>
            <a:off x="2169268" y="109959"/>
            <a:ext cx="7713194" cy="674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47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9B775A5-680B-4D44-BCFF-7BCA70DC1D5A}"/>
              </a:ext>
            </a:extLst>
          </p:cNvPr>
          <p:cNvSpPr txBox="1"/>
          <p:nvPr/>
        </p:nvSpPr>
        <p:spPr>
          <a:xfrm>
            <a:off x="11575" y="1840375"/>
            <a:ext cx="121282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457200"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reducing PNN in WT negatively impact pup retrieval behavior?</a:t>
            </a:r>
          </a:p>
          <a:p>
            <a:pPr lvl="0" algn="ctr" defTabSz="457200">
              <a:defRPr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defTabSz="457200">
              <a:defRPr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defTabSz="457200">
              <a:defRPr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 defTabSz="457200">
              <a:defRPr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Does reducing PNN in Het rescue pup retrieval behavior?</a:t>
            </a:r>
          </a:p>
        </p:txBody>
      </p:sp>
    </p:spTree>
    <p:extLst>
      <p:ext uri="{BB962C8B-B14F-4D97-AF65-F5344CB8AC3E}">
        <p14:creationId xmlns:p14="http://schemas.microsoft.com/office/powerpoint/2010/main" val="312752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D34B3F-1B55-4580-89A2-DC2CE66B5E87}"/>
              </a:ext>
            </a:extLst>
          </p:cNvPr>
          <p:cNvSpPr txBox="1"/>
          <p:nvPr/>
        </p:nvSpPr>
        <p:spPr>
          <a:xfrm>
            <a:off x="66836" y="117809"/>
            <a:ext cx="12125164" cy="490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noProof="0">
                <a:latin typeface="Arial" panose="020B0604020202020204" pitchFamily="34" charset="0"/>
                <a:cs typeface="Arial" panose="020B0604020202020204" pitchFamily="34" charset="0"/>
              </a:rPr>
              <a:t>Method to reduce PNN expression in both S1BF hemispheres of </a:t>
            </a:r>
            <a:r>
              <a:rPr lang="en-US" sz="2600" noProof="0" err="1">
                <a:latin typeface="Arial" panose="020B0604020202020204" pitchFamily="34" charset="0"/>
                <a:cs typeface="Arial" panose="020B0604020202020204" pitchFamily="34" charset="0"/>
              </a:rPr>
              <a:t>NaïveHet</a:t>
            </a:r>
            <a:endParaRPr kumimoji="0" lang="en-US" sz="26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73921" y="6539861"/>
            <a:ext cx="3946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Designed by Logan Dunn, </a:t>
            </a:r>
            <a:r>
              <a:rPr lang="en-US" err="1"/>
              <a:t>Biorender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3522"/>
            <a:ext cx="12135739" cy="21443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693728" y="2661557"/>
            <a:ext cx="611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rostral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708243" y="3265714"/>
            <a:ext cx="635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caudal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10056586" y="4368800"/>
            <a:ext cx="0" cy="5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9999260" y="2887757"/>
            <a:ext cx="1" cy="46565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499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12955" y="323800"/>
            <a:ext cx="12037807" cy="7865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400">
                <a:latin typeface="Arial" panose="020B0604020202020204" pitchFamily="34" charset="0"/>
                <a:cs typeface="Arial" panose="020B0604020202020204" pitchFamily="34" charset="0"/>
              </a:rPr>
              <a:t>Analysis of SS1 area with reduced PNN expression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41238" y="5936218"/>
            <a:ext cx="6781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Per animal: ~ 35 tissues from rostral to caudal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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70 hemispheres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21"/>
          <a:stretch/>
        </p:blipFill>
        <p:spPr>
          <a:xfrm>
            <a:off x="0" y="953280"/>
            <a:ext cx="12192000" cy="4658555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690575" y="2807596"/>
            <a:ext cx="287626" cy="332708"/>
            <a:chOff x="6690575" y="2807596"/>
            <a:chExt cx="287626" cy="332708"/>
          </a:xfrm>
        </p:grpSpPr>
        <p:sp>
          <p:nvSpPr>
            <p:cNvPr id="7" name="Freeform 6"/>
            <p:cNvSpPr/>
            <p:nvPr/>
          </p:nvSpPr>
          <p:spPr>
            <a:xfrm>
              <a:off x="6690575" y="2807596"/>
              <a:ext cx="109470" cy="251138"/>
            </a:xfrm>
            <a:custGeom>
              <a:avLst/>
              <a:gdLst>
                <a:gd name="connsiteX0" fmla="*/ 109470 w 109470"/>
                <a:gd name="connsiteY0" fmla="*/ 0 h 251138"/>
                <a:gd name="connsiteX1" fmla="*/ 90152 w 109470"/>
                <a:gd name="connsiteY1" fmla="*/ 32197 h 251138"/>
                <a:gd name="connsiteX2" fmla="*/ 70833 w 109470"/>
                <a:gd name="connsiteY2" fmla="*/ 45076 h 251138"/>
                <a:gd name="connsiteX3" fmla="*/ 45076 w 109470"/>
                <a:gd name="connsiteY3" fmla="*/ 135228 h 251138"/>
                <a:gd name="connsiteX4" fmla="*/ 32197 w 109470"/>
                <a:gd name="connsiteY4" fmla="*/ 173865 h 251138"/>
                <a:gd name="connsiteX5" fmla="*/ 19318 w 109470"/>
                <a:gd name="connsiteY5" fmla="*/ 199623 h 251138"/>
                <a:gd name="connsiteX6" fmla="*/ 0 w 109470"/>
                <a:gd name="connsiteY6" fmla="*/ 251138 h 25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70" h="251138">
                  <a:moveTo>
                    <a:pt x="109470" y="0"/>
                  </a:moveTo>
                  <a:cubicBezTo>
                    <a:pt x="103031" y="10732"/>
                    <a:pt x="98297" y="22694"/>
                    <a:pt x="90152" y="32197"/>
                  </a:cubicBezTo>
                  <a:cubicBezTo>
                    <a:pt x="85115" y="38073"/>
                    <a:pt x="74935" y="38513"/>
                    <a:pt x="70833" y="45076"/>
                  </a:cubicBezTo>
                  <a:cubicBezTo>
                    <a:pt x="61977" y="59246"/>
                    <a:pt x="48706" y="124338"/>
                    <a:pt x="45076" y="135228"/>
                  </a:cubicBezTo>
                  <a:cubicBezTo>
                    <a:pt x="40783" y="148107"/>
                    <a:pt x="38268" y="161723"/>
                    <a:pt x="32197" y="173865"/>
                  </a:cubicBezTo>
                  <a:cubicBezTo>
                    <a:pt x="27904" y="182451"/>
                    <a:pt x="22883" y="190710"/>
                    <a:pt x="19318" y="199623"/>
                  </a:cubicBezTo>
                  <a:cubicBezTo>
                    <a:pt x="-9480" y="271617"/>
                    <a:pt x="17601" y="215933"/>
                    <a:pt x="0" y="251138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6868731" y="2889166"/>
              <a:ext cx="109470" cy="251138"/>
            </a:xfrm>
            <a:custGeom>
              <a:avLst/>
              <a:gdLst>
                <a:gd name="connsiteX0" fmla="*/ 109470 w 109470"/>
                <a:gd name="connsiteY0" fmla="*/ 0 h 251138"/>
                <a:gd name="connsiteX1" fmla="*/ 90152 w 109470"/>
                <a:gd name="connsiteY1" fmla="*/ 32197 h 251138"/>
                <a:gd name="connsiteX2" fmla="*/ 70833 w 109470"/>
                <a:gd name="connsiteY2" fmla="*/ 45076 h 251138"/>
                <a:gd name="connsiteX3" fmla="*/ 45076 w 109470"/>
                <a:gd name="connsiteY3" fmla="*/ 135228 h 251138"/>
                <a:gd name="connsiteX4" fmla="*/ 32197 w 109470"/>
                <a:gd name="connsiteY4" fmla="*/ 173865 h 251138"/>
                <a:gd name="connsiteX5" fmla="*/ 19318 w 109470"/>
                <a:gd name="connsiteY5" fmla="*/ 199623 h 251138"/>
                <a:gd name="connsiteX6" fmla="*/ 0 w 109470"/>
                <a:gd name="connsiteY6" fmla="*/ 251138 h 25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70" h="251138">
                  <a:moveTo>
                    <a:pt x="109470" y="0"/>
                  </a:moveTo>
                  <a:cubicBezTo>
                    <a:pt x="103031" y="10732"/>
                    <a:pt x="98297" y="22694"/>
                    <a:pt x="90152" y="32197"/>
                  </a:cubicBezTo>
                  <a:cubicBezTo>
                    <a:pt x="85115" y="38073"/>
                    <a:pt x="74935" y="38513"/>
                    <a:pt x="70833" y="45076"/>
                  </a:cubicBezTo>
                  <a:cubicBezTo>
                    <a:pt x="61977" y="59246"/>
                    <a:pt x="48706" y="124338"/>
                    <a:pt x="45076" y="135228"/>
                  </a:cubicBezTo>
                  <a:cubicBezTo>
                    <a:pt x="40783" y="148107"/>
                    <a:pt x="38268" y="161723"/>
                    <a:pt x="32197" y="173865"/>
                  </a:cubicBezTo>
                  <a:cubicBezTo>
                    <a:pt x="27904" y="182451"/>
                    <a:pt x="22883" y="190710"/>
                    <a:pt x="19318" y="199623"/>
                  </a:cubicBezTo>
                  <a:cubicBezTo>
                    <a:pt x="-9480" y="271617"/>
                    <a:pt x="17601" y="215933"/>
                    <a:pt x="0" y="251138"/>
                  </a:cubicBez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0" y="870734"/>
            <a:ext cx="2240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ChABC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-Treated Het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B28FAB-1084-416F-B658-33F517731E4A}"/>
              </a:ext>
            </a:extLst>
          </p:cNvPr>
          <p:cNvSpPr txBox="1"/>
          <p:nvPr/>
        </p:nvSpPr>
        <p:spPr>
          <a:xfrm>
            <a:off x="1516284" y="1861254"/>
            <a:ext cx="833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rostral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107E2D-F345-4578-97A1-4A880FA31474}"/>
              </a:ext>
            </a:extLst>
          </p:cNvPr>
          <p:cNvSpPr txBox="1"/>
          <p:nvPr/>
        </p:nvSpPr>
        <p:spPr>
          <a:xfrm>
            <a:off x="10546467" y="5097677"/>
            <a:ext cx="8333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caudal</a:t>
            </a:r>
          </a:p>
        </p:txBody>
      </p:sp>
    </p:spTree>
    <p:extLst>
      <p:ext uri="{BB962C8B-B14F-4D97-AF65-F5344CB8AC3E}">
        <p14:creationId xmlns:p14="http://schemas.microsoft.com/office/powerpoint/2010/main" val="94130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31" t="56728" r="4296" b="18731"/>
          <a:stretch/>
        </p:blipFill>
        <p:spPr>
          <a:xfrm>
            <a:off x="457013" y="1320494"/>
            <a:ext cx="5486585" cy="3805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18" t="30756" r="39187" b="45159"/>
          <a:stretch/>
        </p:blipFill>
        <p:spPr>
          <a:xfrm>
            <a:off x="6162541" y="1320494"/>
            <a:ext cx="5734869" cy="3805211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1256136" y="4971246"/>
            <a:ext cx="54735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5310390" y="4971246"/>
            <a:ext cx="547352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288355" y="4678288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mm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225516" y="4689437"/>
            <a:ext cx="5693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mm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85122" y="1320494"/>
            <a:ext cx="145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Pen-Treated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096513" y="1320494"/>
            <a:ext cx="1817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ChABC</a:t>
            </a:r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-Treated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12955" y="323800"/>
            <a:ext cx="12037807" cy="7865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Analysis of SS1 area with reduced PNN expression for each brain tissue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10096513" y="1619250"/>
            <a:ext cx="228587" cy="60007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10629913" y="1850938"/>
            <a:ext cx="228587" cy="60007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4218422" y="1578305"/>
            <a:ext cx="228587" cy="60007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4672506" y="1740030"/>
            <a:ext cx="228587" cy="600075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88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FBA1A2-69AD-4885-8508-90C8C370BA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36"/>
          <a:stretch/>
        </p:blipFill>
        <p:spPr>
          <a:xfrm>
            <a:off x="416689" y="322207"/>
            <a:ext cx="9190298" cy="626885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BA0234A-B0BD-448B-B97A-11ACE85D89F9}"/>
              </a:ext>
            </a:extLst>
          </p:cNvPr>
          <p:cNvGrpSpPr/>
          <p:nvPr/>
        </p:nvGrpSpPr>
        <p:grpSpPr>
          <a:xfrm>
            <a:off x="7187576" y="403547"/>
            <a:ext cx="2419411" cy="1494702"/>
            <a:chOff x="9205636" y="739213"/>
            <a:chExt cx="2419411" cy="149470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2D45969-039C-4592-AC43-BA01AC598083}"/>
                </a:ext>
              </a:extLst>
            </p:cNvPr>
            <p:cNvGrpSpPr/>
            <p:nvPr/>
          </p:nvGrpSpPr>
          <p:grpSpPr>
            <a:xfrm>
              <a:off x="10069975" y="1493134"/>
              <a:ext cx="729205" cy="0"/>
              <a:chOff x="10069975" y="1493134"/>
              <a:chExt cx="729205" cy="0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E7C9EACB-0177-4AB8-8CB2-70C985E6D0FD}"/>
                  </a:ext>
                </a:extLst>
              </p:cNvPr>
              <p:cNvCxnSpPr/>
              <p:nvPr/>
            </p:nvCxnSpPr>
            <p:spPr>
              <a:xfrm>
                <a:off x="10069975" y="1493134"/>
                <a:ext cx="729205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0C175061-2DA8-4FF8-9BDE-F5065C15A97A}"/>
                  </a:ext>
                </a:extLst>
              </p:cNvPr>
              <p:cNvCxnSpPr/>
              <p:nvPr/>
            </p:nvCxnSpPr>
            <p:spPr>
              <a:xfrm>
                <a:off x="10069975" y="1493134"/>
                <a:ext cx="729205" cy="0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headEnd type="triangle"/>
                <a:tailEnd type="triangle"/>
              </a:ln>
              <a:scene3d>
                <a:camera prst="orthographicFront">
                  <a:rot lat="0" lon="0" rev="5400000"/>
                </a:camera>
                <a:lightRig rig="threePt" dir="t"/>
              </a:scene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3CF302A-12A5-4045-9065-F44CFBC7923E}"/>
                </a:ext>
              </a:extLst>
            </p:cNvPr>
            <p:cNvSpPr txBox="1"/>
            <p:nvPr/>
          </p:nvSpPr>
          <p:spPr>
            <a:xfrm>
              <a:off x="10799180" y="1292945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rostral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A8A5D7B-51C7-43FB-B904-243B4386D01F}"/>
                </a:ext>
              </a:extLst>
            </p:cNvPr>
            <p:cNvSpPr txBox="1"/>
            <p:nvPr/>
          </p:nvSpPr>
          <p:spPr>
            <a:xfrm>
              <a:off x="9205636" y="1308468"/>
              <a:ext cx="8643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caudal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46FE52D-B294-4514-8449-B28149127C8E}"/>
                </a:ext>
              </a:extLst>
            </p:cNvPr>
            <p:cNvSpPr txBox="1"/>
            <p:nvPr/>
          </p:nvSpPr>
          <p:spPr>
            <a:xfrm>
              <a:off x="10013982" y="739213"/>
              <a:ext cx="8130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dorsal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CE9D8A-F174-4B99-ACEF-9CB836A76033}"/>
                </a:ext>
              </a:extLst>
            </p:cNvPr>
            <p:cNvSpPr txBox="1"/>
            <p:nvPr/>
          </p:nvSpPr>
          <p:spPr>
            <a:xfrm>
              <a:off x="9990832" y="1864583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ventral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915D279-A4B1-41FD-9E9A-D154C5D4E96A}"/>
              </a:ext>
            </a:extLst>
          </p:cNvPr>
          <p:cNvSpPr txBox="1"/>
          <p:nvPr/>
        </p:nvSpPr>
        <p:spPr>
          <a:xfrm flipH="1">
            <a:off x="9444942" y="1805651"/>
            <a:ext cx="2801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from 5 brain images</a:t>
            </a:r>
          </a:p>
        </p:txBody>
      </p:sp>
    </p:spTree>
    <p:extLst>
      <p:ext uri="{BB962C8B-B14F-4D97-AF65-F5344CB8AC3E}">
        <p14:creationId xmlns:p14="http://schemas.microsoft.com/office/powerpoint/2010/main" val="3666085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AE9DDE-E065-4FD0-92B4-1EF51ADD1BA5}"/>
              </a:ext>
            </a:extLst>
          </p:cNvPr>
          <p:cNvSpPr txBox="1"/>
          <p:nvPr/>
        </p:nvSpPr>
        <p:spPr>
          <a:xfrm>
            <a:off x="0" y="127321"/>
            <a:ext cx="11748304" cy="7013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u="sng" dirty="0">
                <a:latin typeface="Arial" panose="020B0604020202020204" pitchFamily="34" charset="0"/>
                <a:cs typeface="Arial" panose="020B0604020202020204" pitchFamily="34" charset="0"/>
              </a:rPr>
              <a:t>Current dataset of WT-</a:t>
            </a:r>
            <a:r>
              <a:rPr lang="en-US" sz="3800" u="sng" dirty="0" err="1">
                <a:latin typeface="Arial" panose="020B0604020202020204" pitchFamily="34" charset="0"/>
                <a:cs typeface="Arial" panose="020B0604020202020204" pitchFamily="34" charset="0"/>
              </a:rPr>
              <a:t>ChABC</a:t>
            </a:r>
            <a:r>
              <a:rPr lang="en-US" sz="3800" u="sng" dirty="0">
                <a:latin typeface="Arial" panose="020B0604020202020204" pitchFamily="34" charset="0"/>
                <a:cs typeface="Arial" panose="020B0604020202020204" pitchFamily="34" charset="0"/>
              </a:rPr>
              <a:t>/Pen: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1. 16 cohorts of animals [1 cohort = one WT-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ChABC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and one WT-Pen (control)]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2. Behavior:  6 days of behavior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3. PNN images: ~35 images per WT-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ChABC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(rostral to caudal) (total ~560 images)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4. Number of SS1 subregions for analyzing PNN reduction: 8 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-bfd – Primary somatosensory area, barrel field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SSp-ll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– Primary somatosensory area, lower limb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-m – Primary somatosensory area, mouth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-n – Primary somatosensory area, nose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-tr – Primary somatosensory area, trunk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-ul – Primary somatosensory area, upper limb</a:t>
            </a:r>
          </a:p>
          <a:p>
            <a:pPr marL="800100" lvl="1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SSp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-un – Primary somatosensory area, undefined</a:t>
            </a:r>
          </a:p>
          <a:p>
            <a:pPr marL="800100" lvl="1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SSs – Supplementary somatosensory area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7888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PPRESENTATIONGUID" val="136915fe-1c03-445b-87fa-29f2aae39dff"/>
  <p:tag name="TPVERSION" val="8"/>
  <p:tag name="TPFULLVERSION" val="9.0.12.34"/>
  <p:tag name="PPTVERSION" val="16"/>
  <p:tag name="TPOS" val="2"/>
  <p:tag name="TPLASTSAVEVERSION" val="6.4 PC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766</Words>
  <Application>Microsoft Office PowerPoint</Application>
  <PresentationFormat>Widescreen</PresentationFormat>
  <Paragraphs>70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AdvOT3a037357.I</vt:lpstr>
      <vt:lpstr>AdvOT3a037357.I+20</vt:lpstr>
      <vt:lpstr>AdvOTf0129623</vt:lpstr>
      <vt:lpstr>Arial</vt:lpstr>
      <vt:lpstr>Calibri</vt:lpstr>
      <vt:lpstr>Calibri Light</vt:lpstr>
      <vt:lpstr>Symbol</vt:lpstr>
      <vt:lpstr>Office Theme</vt:lpstr>
      <vt:lpstr>Are PNNs essential for pup retrieval learning?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Lau, Billy (Lau, Billy)</dc:creator>
  <cp:lastModifiedBy>Lau, Billy (Lau, Billy)</cp:lastModifiedBy>
  <cp:revision>7</cp:revision>
  <dcterms:created xsi:type="dcterms:W3CDTF">2024-03-10T13:11:38Z</dcterms:created>
  <dcterms:modified xsi:type="dcterms:W3CDTF">2024-03-18T13:23:11Z</dcterms:modified>
</cp:coreProperties>
</file>

<file path=docProps/thumbnail.jpeg>
</file>